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2610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3;&#1091;&#1083;&#1100;&#1085;&#1072;&#1088;&#1072;\Desktop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Лист1!$A$2</c:f>
              <c:strCache>
                <c:ptCount val="1"/>
                <c:pt idx="0">
                  <c:v>Класс  </c:v>
                </c:pt>
              </c:strCache>
            </c:strRef>
          </c:tx>
          <c:cat>
            <c:strRef>
              <c:f>Лист1!$B$1:$F$1</c:f>
              <c:strCache>
                <c:ptCount val="4"/>
                <c:pt idx="0">
                  <c:v>2022-2023 учебный год</c:v>
                </c:pt>
                <c:pt idx="3">
                  <c:v> 2023-2024 учебный год </c:v>
                </c:pt>
              </c:strCache>
            </c:strRef>
          </c:cat>
          <c:val>
            <c:numRef>
              <c:f>Лист1!$B$2:$F$2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5 </c:v>
                </c:pt>
              </c:strCache>
            </c:strRef>
          </c:tx>
          <c:cat>
            <c:strRef>
              <c:f>Лист1!$B$1:$F$1</c:f>
              <c:strCache>
                <c:ptCount val="4"/>
                <c:pt idx="0">
                  <c:v>2022-2023 учебный год</c:v>
                </c:pt>
                <c:pt idx="3">
                  <c:v> 2023-2024 учебный год </c:v>
                </c:pt>
              </c:strCache>
            </c:strRef>
          </c:cat>
          <c:val>
            <c:numRef>
              <c:f>Лист1!$B$3:$F$3</c:f>
              <c:numCache>
                <c:formatCode>General</c:formatCode>
                <c:ptCount val="5"/>
                <c:pt idx="0">
                  <c:v>0</c:v>
                </c:pt>
                <c:pt idx="1">
                  <c:v>60</c:v>
                </c:pt>
                <c:pt idx="2">
                  <c:v>6</c:v>
                </c:pt>
                <c:pt idx="3">
                  <c:v>0</c:v>
                </c:pt>
                <c:pt idx="4">
                  <c:v>75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8</c:v>
                </c:pt>
              </c:strCache>
            </c:strRef>
          </c:tx>
          <c:cat>
            <c:strRef>
              <c:f>Лист1!$B$1:$F$1</c:f>
              <c:strCache>
                <c:ptCount val="4"/>
                <c:pt idx="0">
                  <c:v>2022-2023 учебный год</c:v>
                </c:pt>
                <c:pt idx="3">
                  <c:v> 2023-2024 учебный год </c:v>
                </c:pt>
              </c:strCache>
            </c:strRef>
          </c:cat>
          <c:val>
            <c:numRef>
              <c:f>Лист1!$B$4:$F$4</c:f>
              <c:numCache>
                <c:formatCode>General</c:formatCode>
                <c:ptCount val="5"/>
                <c:pt idx="0">
                  <c:v>0</c:v>
                </c:pt>
                <c:pt idx="1">
                  <c:v>81.8</c:v>
                </c:pt>
                <c:pt idx="2">
                  <c:v>9</c:v>
                </c:pt>
                <c:pt idx="3">
                  <c:v>0</c:v>
                </c:pt>
                <c:pt idx="4">
                  <c:v>90.9</c:v>
                </c:pt>
              </c:numCache>
            </c:numRef>
          </c:val>
        </c:ser>
        <c:shape val="pyramid"/>
        <c:axId val="73168000"/>
        <c:axId val="76558720"/>
        <c:axId val="70424320"/>
      </c:bar3DChart>
      <c:catAx>
        <c:axId val="73168000"/>
        <c:scaling>
          <c:orientation val="minMax"/>
        </c:scaling>
        <c:axPos val="b"/>
        <c:tickLblPos val="nextTo"/>
        <c:crossAx val="76558720"/>
        <c:crosses val="autoZero"/>
        <c:auto val="1"/>
        <c:lblAlgn val="ctr"/>
        <c:lblOffset val="100"/>
      </c:catAx>
      <c:valAx>
        <c:axId val="76558720"/>
        <c:scaling>
          <c:orientation val="minMax"/>
        </c:scaling>
        <c:axPos val="l"/>
        <c:majorGridlines/>
        <c:numFmt formatCode="General" sourceLinked="1"/>
        <c:tickLblPos val="nextTo"/>
        <c:crossAx val="73168000"/>
        <c:crosses val="autoZero"/>
        <c:crossBetween val="between"/>
      </c:valAx>
      <c:serAx>
        <c:axId val="70424320"/>
        <c:scaling>
          <c:orientation val="minMax"/>
        </c:scaling>
        <c:axPos val="b"/>
        <c:tickLblPos val="nextTo"/>
        <c:crossAx val="76558720"/>
        <c:crosses val="autoZero"/>
      </c:ser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chart" Target="../charts/chart1.xml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1259749"/>
            <a:ext cx="5637010" cy="2457283"/>
          </a:xfrm>
        </p:spPr>
        <p:txBody>
          <a:bodyPr>
            <a:normAutofit/>
          </a:bodyPr>
          <a:lstStyle/>
          <a:p>
            <a:pPr algn="just"/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Место работы</a:t>
            </a:r>
            <a:r>
              <a:rPr lang="tt-RU" altLang="ru-RU" sz="1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t-RU" altLang="ru-RU" sz="1800" b="1" dirty="0" smtClean="0">
                <a:latin typeface="Times New Roman" pitchFamily="18" charset="0"/>
                <a:cs typeface="Times New Roman" pitchFamily="18" charset="0"/>
              </a:rPr>
              <a:t> МБОУ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altLang="ru-RU" sz="1800" b="1" dirty="0" smtClean="0">
                <a:latin typeface="Times New Roman" pitchFamily="18" charset="0"/>
                <a:cs typeface="Times New Roman" pitchFamily="18" charset="0"/>
              </a:rPr>
              <a:t>Марсовская </a:t>
            </a: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средняя общеобразовательная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школа» </a:t>
            </a:r>
            <a:r>
              <a:rPr lang="ru-RU" altLang="ru-RU" sz="1800" b="1" dirty="0" err="1" smtClean="0">
                <a:latin typeface="Times New Roman" pitchFamily="18" charset="0"/>
                <a:cs typeface="Times New Roman" pitchFamily="18" charset="0"/>
              </a:rPr>
              <a:t>Дрожжановского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  <a:p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Должность: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учитель биологии и географии </a:t>
            </a:r>
          </a:p>
          <a:p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Образование:  высшее </a:t>
            </a:r>
          </a:p>
          <a:p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Стаж работы: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21 год</a:t>
            </a:r>
          </a:p>
          <a:p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Категория: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высшая</a:t>
            </a:r>
            <a:endParaRPr lang="ru-RU" altLang="ru-RU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42679" y="444187"/>
            <a:ext cx="5555679" cy="82457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Якупова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Гульнара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Ирфановна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ульнара\AppData\Local\Microsoft\Windows\INetCache\Content.Word\174504356570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664296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3789040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гранта «Наш лучший учитель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 год.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отдела образования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Дрожжановского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Республики Татарстан,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МКУ «Отдел образования исполнительного комитета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Дрожжановского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РТ, 2022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 республиканского конкурса 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педагогических работников, осуществляющих преподавание на родном языке, на реализацию проектов, направленных на сохранение и развитие родных языков народов, проживающих на территории Республики Татарстан в 2024 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</a:p>
          <a:p>
            <a:pPr algn="just"/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526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56895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1. Наличие у учителя собственной методической разработки по преподаваемому предмету, имеющей положительное заключение по итогам апробации в профессиональном сообществе.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70" y="989668"/>
            <a:ext cx="1958085" cy="280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80728"/>
            <a:ext cx="1993260" cy="224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Гульнара\AppData\Local\Microsoft\Windows\INetCache\Content.Word\3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980727"/>
            <a:ext cx="2016057" cy="2702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 rotWithShape="1">
          <a:blip r:embed="rId5" cstate="print"/>
          <a:srcRect l="35337" t="19524" r="34546" b="6666"/>
          <a:stretch/>
        </p:blipFill>
        <p:spPr bwMode="auto">
          <a:xfrm>
            <a:off x="251520" y="3356992"/>
            <a:ext cx="2409956" cy="34337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272" y="3789040"/>
            <a:ext cx="279336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212976"/>
            <a:ext cx="3096344" cy="186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43808" y="3212976"/>
            <a:ext cx="309634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ММО учителей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7" y="3791272"/>
            <a:ext cx="280831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наставников ИРО РТ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C:\Users\Гульнара\AppData\Local\Microsoft\Windows\INetCache\Content.Word\1687343770587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03452"/>
            <a:ext cx="3064169" cy="16768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84168" y="5905698"/>
            <a:ext cx="288032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Межрегиональный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фестиваль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«Наследники Яковлева»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9" cstate="print"/>
          <a:srcRect l="32019" t="18314" r="18297" b="16279"/>
          <a:stretch/>
        </p:blipFill>
        <p:spPr bwMode="auto">
          <a:xfrm>
            <a:off x="4355976" y="980728"/>
            <a:ext cx="2507398" cy="2217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27249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56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2  Высокие (с позитивной динамикой за последние 3 года) результаты учебных достижений обучающихся, которые обучаются у учителя.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690" y="677347"/>
            <a:ext cx="8276401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учащиеся 9 класса сдают ОГЭ по биологии и географии.</a:t>
            </a:r>
            <a:r>
              <a:rPr lang="ru-RU" altLang="ru-RU" sz="1600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4028455"/>
              </p:ext>
            </p:extLst>
          </p:nvPr>
        </p:nvGraphicFramePr>
        <p:xfrm>
          <a:off x="123690" y="1129635"/>
          <a:ext cx="611616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638"/>
                <a:gridCol w="969384"/>
                <a:gridCol w="977778"/>
                <a:gridCol w="1502096"/>
                <a:gridCol w="17802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 бал по школе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 по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Дрожжановскому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району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Спедний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 по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Республике Татарстан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2022-2023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Биология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4.12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4.14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2022-2023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География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4.39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4,24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2023-2024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Биология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4,7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4.55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4.31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2023-2024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География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4.63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4.43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4.5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C:\Users\Гульнара\AppData\Local\Microsoft\Windows\INetCache\Content.Word\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5144"/>
            <a:ext cx="1619673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ульнара\AppData\Local\Microsoft\Windows\INetCache\Content.Word\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25144"/>
            <a:ext cx="1512168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ульнара\AppData\Local\Microsoft\Windows\INetCache\Content.Word\1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4725144"/>
            <a:ext cx="1549315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ульнара\AppData\Local\Microsoft\Windows\INetCache\Content.Word\9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25144"/>
            <a:ext cx="1440160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725144"/>
            <a:ext cx="125542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731" y="4725144"/>
            <a:ext cx="134444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92696"/>
            <a:ext cx="2429423" cy="182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08920"/>
            <a:ext cx="2429423" cy="1811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03738"/>
            <a:ext cx="2448271" cy="132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89923843"/>
              </p:ext>
            </p:extLst>
          </p:nvPr>
        </p:nvGraphicFramePr>
        <p:xfrm>
          <a:off x="2753227" y="3306176"/>
          <a:ext cx="3565538" cy="1364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75656" y="3212976"/>
            <a:ext cx="4752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инамика качества </a:t>
            </a:r>
            <a:r>
              <a:rPr lang="ru-RU" sz="1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 обучающихся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дух классах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694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60648"/>
            <a:ext cx="85689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3  Высокие результаты внеурочной деятельности обучающихся по учебному предмету, который преподает учитель.</a:t>
            </a:r>
          </a:p>
        </p:txBody>
      </p:sp>
      <p:pic>
        <p:nvPicPr>
          <p:cNvPr id="4" name="Рисунок 3" descr="C:\Users\Гульнара\AppData\Local\Microsoft\Windows\INetCache\Content.Word\14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1440160" cy="1870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48" y="4725144"/>
            <a:ext cx="163535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52936"/>
            <a:ext cx="259550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97152"/>
            <a:ext cx="2592288" cy="189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36296" y="6165304"/>
            <a:ext cx="17281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проект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Экокласс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Гульнара\AppData\Local\Microsoft\Windows\INetCache\Content.Word\15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97152"/>
            <a:ext cx="1872208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ульнара\AppData\Local\Microsoft\Windows\INetCache\Content.Word\19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25144"/>
            <a:ext cx="2016224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Гульнара\AppData\Local\Microsoft\Windows\INetCache\Content.Word\11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08721"/>
            <a:ext cx="1634109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Гульнара\AppData\Local\Microsoft\Windows\INetCache\Content.Word\2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1588468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Гульнара\AppData\Local\Microsoft\Windows\INetCache\Content.Word\13.jpg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08720"/>
            <a:ext cx="1464531" cy="1891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Гульнара\AppData\Local\Microsoft\Windows\INetCache\Content.Word\8.jpg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908720"/>
            <a:ext cx="1415789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Гульнара\AppData\Local\Microsoft\Windows\INetCache\Content.Word\17.jpg"/>
          <p:cNvPicPr/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52936"/>
            <a:ext cx="1835569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20"/>
            <a:ext cx="241005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2852935"/>
            <a:ext cx="2232249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9912" y="4365104"/>
            <a:ext cx="252028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Экодиктант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82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4  Создание учителем условий для адресной работы с различными категориями обучающихся (одаренные дети, дети из социально неблагополучных семей, дети, попавшие в трудные жизненные ситуации, дети из семей мигрантов, дети-сироты и дети, оставшиеся без попечения родителей, дети-инвалиды и дети с ограниченными возможностями здоровья, дети с </a:t>
            </a:r>
            <a:r>
              <a:rPr lang="ru-RU" alt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девиантным</a:t>
            </a: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(общественно опасным) поведением).</a:t>
            </a:r>
            <a:r>
              <a:rPr lang="en-US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35814"/>
            <a:ext cx="2304374" cy="162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1906870" cy="120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157192"/>
            <a:ext cx="2088232" cy="1602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56792"/>
            <a:ext cx="219561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573016"/>
            <a:ext cx="2304256" cy="151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157192"/>
            <a:ext cx="216024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81408"/>
            <a:ext cx="1440160" cy="1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2130567" cy="1814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67743" y="3861048"/>
            <a:ext cx="1800200" cy="121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4149080"/>
            <a:ext cx="1656184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одаренными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детьми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1761976" cy="116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2492896"/>
            <a:ext cx="14401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192578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 descr="C:\Users\Гульнара\AppData\Local\Microsoft\Windows\INetCache\Content.Word\1714809988337.jpg"/>
          <p:cNvPicPr/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1800200" cy="109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73016"/>
            <a:ext cx="2160240" cy="1501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5389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5900"/>
            <a:ext cx="849694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5  Обеспечение высокого качества организации образовательного процесса на основе эффективного использования учителем различных образовательных технологий, в том числе дистанционных образовательных технологий или электронного обучения.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l="10332" t="5053" r="13751" b="4445"/>
          <a:stretch/>
        </p:blipFill>
        <p:spPr>
          <a:xfrm>
            <a:off x="5508104" y="3358271"/>
            <a:ext cx="3312368" cy="3374158"/>
          </a:xfrm>
          <a:prstGeom prst="rect">
            <a:avLst/>
          </a:prstGeom>
        </p:spPr>
      </p:pic>
      <p:pic>
        <p:nvPicPr>
          <p:cNvPr id="4" name="Picture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61" b="4762"/>
          <a:stretch/>
        </p:blipFill>
        <p:spPr bwMode="auto">
          <a:xfrm>
            <a:off x="179512" y="980728"/>
            <a:ext cx="2996534" cy="158417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0" y="2924944"/>
            <a:ext cx="2718693" cy="2173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2564904"/>
            <a:ext cx="21602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учителя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436096" y="2966665"/>
            <a:ext cx="33123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Образовательная платформа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3848" y="3356992"/>
            <a:ext cx="970270" cy="33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56992"/>
            <a:ext cx="1026964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29657" y="2689666"/>
            <a:ext cx="25784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Дистанционная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 через  СФЕРУМ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087"/>
          <a:stretch/>
        </p:blipFill>
        <p:spPr bwMode="auto">
          <a:xfrm>
            <a:off x="6444208" y="1301210"/>
            <a:ext cx="2300263" cy="159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44208" y="764704"/>
            <a:ext cx="23042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ОГЭ и ЕГЭ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сайт РЕШУ.ОГЭ</a:t>
            </a:r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895" y="1119894"/>
            <a:ext cx="2571273" cy="151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5857" y="770057"/>
            <a:ext cx="30332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 дистанционно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7" t="-8966" r="-807" b="8966"/>
          <a:stretch/>
        </p:blipFill>
        <p:spPr bwMode="auto">
          <a:xfrm>
            <a:off x="251520" y="5085184"/>
            <a:ext cx="2758098" cy="1591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0107" y="6382819"/>
            <a:ext cx="27757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Проектные технологии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0819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8030"/>
            <a:ext cx="85689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Условие </a:t>
            </a: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Непрерывность профессионального развития учителя.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210" y="5664198"/>
            <a:ext cx="1529692" cy="1199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97" y="5677064"/>
            <a:ext cx="1584176" cy="118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73" y="5677259"/>
            <a:ext cx="1602148" cy="115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404" y="5693112"/>
            <a:ext cx="1907167" cy="117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580" t="13770" r="30895" b="18199"/>
          <a:stretch/>
        </p:blipFill>
        <p:spPr bwMode="auto">
          <a:xfrm>
            <a:off x="1680203" y="5669868"/>
            <a:ext cx="1611203" cy="118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4" y="477362"/>
            <a:ext cx="7327472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1)ФБОУ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«УЛГПУ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им.И.Н.Ульянова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«Теория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методика обучения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географии» (переподготовка), 2019 год;</a:t>
            </a: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ГАОУ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ДПО «Институт развития образования Республики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Татарстан»  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требований обновленных ФГОС ООО в работе учителя биологии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2022 год;</a:t>
            </a: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ФГААОУ ДПО «Академия реализации государственной политики 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Министерства просвещения Российской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  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«Разговоры о важном»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классного руководителя (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куратора), 2022 год; </a:t>
            </a: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непрерывного  повышения профессионального мастерства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 работников Республики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ИПиО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ФГАОУ ВО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КФУ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 педагогических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к 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естественнонаучной  грамотности  школьников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2023 год;</a:t>
            </a: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ФГБОНУ «Институт изучения детства, семьи и воспитания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«Федеральная  рабочая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общеобразовательных организациях: механизмы реализации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2023 год;</a:t>
            </a: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Приволжский межрегиональный центр повышения квалификации и профессиональной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переподготовки работников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института психологии  и образования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Казанского  (Приволжского) Федерального университета «Деятельность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 учителя биологии в условиях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обновленного ФГОС (в том числе 16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ч.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особенностям организации работы с детьми с ОВЗ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)», 2023 год.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65" r="6642" b="38053"/>
          <a:stretch/>
        </p:blipFill>
        <p:spPr bwMode="auto">
          <a:xfrm>
            <a:off x="53769" y="4120848"/>
            <a:ext cx="2304980" cy="15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767" y="4178359"/>
            <a:ext cx="2024945" cy="151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90767" y="5323781"/>
            <a:ext cx="208223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семинар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г.Буинск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4202890"/>
            <a:ext cx="1758610" cy="1397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 descr="C:\Users\Гульнара\AppData\Local\Microsoft\Windows\INetCache\Content.Word\32.jpg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808" y="3963350"/>
            <a:ext cx="1281113" cy="164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Гульнара\AppData\Local\Microsoft\Windows\INetCache\Content.Word\29.jpg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93" y="3963350"/>
            <a:ext cx="1339373" cy="1729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830" y="908720"/>
            <a:ext cx="1602174" cy="233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4717944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698</TotalTime>
  <Words>562</Words>
  <Application>Microsoft Office PowerPoint</Application>
  <PresentationFormat>Экран (4:3)</PresentationFormat>
  <Paragraphs>71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Якупова Гульнара Ирфановна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Якупова Гульнара Ирфановна</dc:title>
  <dc:creator>Гульнара</dc:creator>
  <cp:lastModifiedBy>Альбина</cp:lastModifiedBy>
  <cp:revision>46</cp:revision>
  <dcterms:created xsi:type="dcterms:W3CDTF">2025-04-28T07:00:04Z</dcterms:created>
  <dcterms:modified xsi:type="dcterms:W3CDTF">2025-05-14T06:25:23Z</dcterms:modified>
</cp:coreProperties>
</file>